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Bebas Neue Bold" charset="1" panose="020B0606020202050201"/>
      <p:regular r:id="rId53"/>
    </p:embeddedFont>
    <p:embeddedFont>
      <p:font typeface="PT Sans" charset="1" panose="020B0503020203020204"/>
      <p:regular r:id="rId54"/>
    </p:embeddedFont>
    <p:embeddedFont>
      <p:font typeface="PT Sans Bold" charset="1" panose="020B0703020203020204"/>
      <p:regular r:id="rId55"/>
    </p:embeddedFont>
    <p:embeddedFont>
      <p:font typeface="Bebas Neue" charset="1" panose="000005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jpeg" Type="http://schemas.openxmlformats.org/officeDocument/2006/relationships/image"/><Relationship Id="rId4" Target="https://github.com/Rudra-G-23/rural-financial-inclusion-govt-scheme-recommendation/blob/main/parquet-data/lev-05/notebooks/lev-05-05-item-code.ipynb" TargetMode="External" Type="http://schemas.openxmlformats.org/officeDocument/2006/relationships/hyperlink"/><Relationship Id="rId5" Target="https://github.com/Rudra-G-23/rural-financial-inclusion-govt-scheme-recommendation/blob/main/parquet-data/lev-06/notebooks/lev-06-05-item-code.ipynb" TargetMode="External" Type="http://schemas.openxmlformats.org/officeDocument/2006/relationships/hyperlink"/><Relationship Id="rId6" Target="https://github.com/Rudra-G-23/rural-financial-inclusion-govt-scheme-recommendation/blob/main/parquet-data/all-level/mapping-item-code.md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5161" y="1421007"/>
            <a:ext cx="3498537" cy="3006555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365" t="0" r="-7365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370388" y="3194130"/>
            <a:ext cx="3498537" cy="3006555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7365" t="0" r="-7365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048780" y="4967253"/>
            <a:ext cx="3498537" cy="3006555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14570" t="0" r="-14570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545161" y="4697408"/>
            <a:ext cx="3498537" cy="3006555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l="-26729" t="0" r="-26729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296970" y="6408446"/>
            <a:ext cx="3498537" cy="300655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32754" t="0" r="-32754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389438" y="-9525"/>
            <a:ext cx="3498537" cy="300655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14570" t="0" r="-14570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048780" y="7911723"/>
            <a:ext cx="3498537" cy="3006555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8"/>
              <a:stretch>
                <a:fillRect l="-16840" t="0" r="-16840" b="0"/>
              </a:stretch>
            </a:blipFill>
            <a:ln w="38100" cap="sq">
              <a:solidFill>
                <a:srgbClr val="5E17EB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928957"/>
            <a:ext cx="6251994" cy="42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88"/>
              </a:lnSpc>
            </a:pPr>
            <a:r>
              <a:rPr lang="en-US" b="true" sz="12206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32517" y="971550"/>
            <a:ext cx="312678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NOV 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480155"/>
            <a:ext cx="6206006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2222"/>
                </a:solidFill>
                <a:latin typeface="PT Sans Bold"/>
                <a:ea typeface="PT Sans Bold"/>
                <a:cs typeface="PT Sans Bold"/>
                <a:sym typeface="PT Sans Bold"/>
              </a:rPr>
              <a:t>Author</a:t>
            </a:r>
            <a:r>
              <a:rPr lang="en-US" sz="2199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: Rudra Prasad Bhuyan</a:t>
            </a: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2222"/>
                </a:solidFill>
                <a:latin typeface="PT Sans Bold"/>
                <a:ea typeface="PT Sans Bold"/>
                <a:cs typeface="PT Sans Bold"/>
                <a:sym typeface="PT Sans Bold"/>
              </a:rPr>
              <a:t>Position:</a:t>
            </a:r>
            <a:r>
              <a:rPr lang="en-US" sz="2199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 Data Scientist Intern 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2222"/>
                </a:solidFill>
                <a:latin typeface="PT Sans Bold"/>
                <a:ea typeface="PT Sans Bold"/>
                <a:cs typeface="PT Sans Bold"/>
                <a:sym typeface="PT Sans Bold"/>
              </a:rPr>
              <a:t>Organisation:</a:t>
            </a:r>
            <a:r>
              <a:rPr lang="en-US" sz="2199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 SBC Labs</a:t>
            </a: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2222"/>
                </a:solidFill>
                <a:latin typeface="PT Sans Bold"/>
                <a:ea typeface="PT Sans Bold"/>
                <a:cs typeface="PT Sans Bold"/>
                <a:sym typeface="PT Sans Bold"/>
              </a:rPr>
              <a:t>Guidance</a:t>
            </a:r>
            <a:r>
              <a:rPr lang="en-US" sz="2199">
                <a:solidFill>
                  <a:srgbClr val="222222"/>
                </a:solidFill>
                <a:latin typeface="PT Sans"/>
                <a:ea typeface="PT Sans"/>
                <a:cs typeface="PT Sans"/>
                <a:sym typeface="PT Sans"/>
              </a:rPr>
              <a:t>: Anushka Ashok, Alok Gangaramany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8460" y="1386913"/>
            <a:ext cx="15860840" cy="7692508"/>
          </a:xfrm>
          <a:custGeom>
            <a:avLst/>
            <a:gdLst/>
            <a:ahLst/>
            <a:cxnLst/>
            <a:rect r="r" b="b" t="t" l="l"/>
            <a:pathLst>
              <a:path h="7692508" w="15860840">
                <a:moveTo>
                  <a:pt x="0" y="0"/>
                </a:moveTo>
                <a:lnTo>
                  <a:pt x="15860840" y="0"/>
                </a:lnTo>
                <a:lnTo>
                  <a:pt x="15860840" y="7692508"/>
                </a:lnTo>
                <a:lnTo>
                  <a:pt x="0" y="76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5187" y="2830649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1"/>
                </a:lnTo>
                <a:lnTo>
                  <a:pt x="0" y="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91801" y="729615"/>
            <a:ext cx="4704397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out of home </a:t>
            </a: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 quantity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5351"/>
            <a:ext cx="16377026" cy="8065685"/>
          </a:xfrm>
          <a:custGeom>
            <a:avLst/>
            <a:gdLst/>
            <a:ahLst/>
            <a:cxnLst/>
            <a:rect r="r" b="b" t="t" l="l"/>
            <a:pathLst>
              <a:path h="8065685" w="16377026">
                <a:moveTo>
                  <a:pt x="0" y="0"/>
                </a:moveTo>
                <a:lnTo>
                  <a:pt x="16377026" y="0"/>
                </a:lnTo>
                <a:lnTo>
                  <a:pt x="16377026" y="8065685"/>
                </a:lnTo>
                <a:lnTo>
                  <a:pt x="0" y="806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9385" y="729615"/>
            <a:ext cx="430922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out of home </a:t>
            </a: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64598" y="3260407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1"/>
                </a:lnTo>
                <a:lnTo>
                  <a:pt x="0" y="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505162" y="3508693"/>
            <a:ext cx="7856577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beverages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00915"/>
            <a:ext cx="16230600" cy="8013859"/>
          </a:xfrm>
          <a:custGeom>
            <a:avLst/>
            <a:gdLst/>
            <a:ahLst/>
            <a:cxnLst/>
            <a:rect r="r" b="b" t="t" l="l"/>
            <a:pathLst>
              <a:path h="8013859" w="16230600">
                <a:moveTo>
                  <a:pt x="0" y="0"/>
                </a:moveTo>
                <a:lnTo>
                  <a:pt x="16230600" y="0"/>
                </a:lnTo>
                <a:lnTo>
                  <a:pt x="16230600" y="8013858"/>
                </a:lnTo>
                <a:lnTo>
                  <a:pt x="0" y="801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4328" y="729615"/>
            <a:ext cx="413849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beverages </a:t>
            </a: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01970" y="8146916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081" y="1743163"/>
            <a:ext cx="15886683" cy="7784474"/>
          </a:xfrm>
          <a:custGeom>
            <a:avLst/>
            <a:gdLst/>
            <a:ahLst/>
            <a:cxnLst/>
            <a:rect r="r" b="b" t="t" l="l"/>
            <a:pathLst>
              <a:path h="7784474" w="15886683">
                <a:moveTo>
                  <a:pt x="0" y="0"/>
                </a:moveTo>
                <a:lnTo>
                  <a:pt x="15886683" y="0"/>
                </a:lnTo>
                <a:lnTo>
                  <a:pt x="15886683" y="7784475"/>
                </a:lnTo>
                <a:lnTo>
                  <a:pt x="0" y="778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86744" y="729615"/>
            <a:ext cx="4533662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beverages </a:t>
            </a: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22386" y="7955912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752" t="0" r="-1675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82965" y="3508693"/>
            <a:ext cx="4900970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cereal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7112" y="2021375"/>
            <a:ext cx="14005553" cy="6897735"/>
          </a:xfrm>
          <a:custGeom>
            <a:avLst/>
            <a:gdLst/>
            <a:ahLst/>
            <a:cxnLst/>
            <a:rect r="r" b="b" t="t" l="l"/>
            <a:pathLst>
              <a:path h="6897735" w="14005553">
                <a:moveTo>
                  <a:pt x="0" y="0"/>
                </a:moveTo>
                <a:lnTo>
                  <a:pt x="14005553" y="0"/>
                </a:lnTo>
                <a:lnTo>
                  <a:pt x="14005553" y="6897735"/>
                </a:lnTo>
                <a:lnTo>
                  <a:pt x="0" y="689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87783" y="7271483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1"/>
                </a:lnTo>
                <a:lnTo>
                  <a:pt x="0" y="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1550" y="1922451"/>
            <a:ext cx="14064899" cy="6962125"/>
          </a:xfrm>
          <a:custGeom>
            <a:avLst/>
            <a:gdLst/>
            <a:ahLst/>
            <a:cxnLst/>
            <a:rect r="r" b="b" t="t" l="l"/>
            <a:pathLst>
              <a:path h="6962125" w="14064899">
                <a:moveTo>
                  <a:pt x="0" y="0"/>
                </a:moveTo>
                <a:lnTo>
                  <a:pt x="14064900" y="0"/>
                </a:lnTo>
                <a:lnTo>
                  <a:pt x="14064900" y="6962125"/>
                </a:lnTo>
                <a:lnTo>
                  <a:pt x="0" y="696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62523" y="7207815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46978" y="3508693"/>
            <a:ext cx="7372945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dry fruits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135" y="2075818"/>
            <a:ext cx="14847507" cy="7182482"/>
          </a:xfrm>
          <a:custGeom>
            <a:avLst/>
            <a:gdLst/>
            <a:ahLst/>
            <a:cxnLst/>
            <a:rect r="r" b="b" t="t" l="l"/>
            <a:pathLst>
              <a:path h="7182482" w="14847507">
                <a:moveTo>
                  <a:pt x="0" y="0"/>
                </a:moveTo>
                <a:lnTo>
                  <a:pt x="14847507" y="0"/>
                </a:lnTo>
                <a:lnTo>
                  <a:pt x="14847507" y="7182482"/>
                </a:lnTo>
                <a:lnTo>
                  <a:pt x="0" y="71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09238" y="5279998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3811" y="0"/>
            <a:ext cx="5744189" cy="8229600"/>
            <a:chOff x="0" y="0"/>
            <a:chExt cx="7658918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73" r="0" b="2273"/>
            <a:stretch>
              <a:fillRect/>
            </a:stretch>
          </p:blipFill>
          <p:spPr>
            <a:xfrm flipH="false" flipV="false">
              <a:off x="0" y="0"/>
              <a:ext cx="7658918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395082" y="4058402"/>
            <a:ext cx="4011237" cy="6228598"/>
            <a:chOff x="0" y="0"/>
            <a:chExt cx="5348316" cy="830479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69" t="0" r="1669" b="0"/>
            <a:stretch>
              <a:fillRect/>
            </a:stretch>
          </p:blipFill>
          <p:spPr>
            <a:xfrm flipH="false" flipV="false">
              <a:off x="0" y="0"/>
              <a:ext cx="5348316" cy="830479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712495" y="2122577"/>
            <a:ext cx="6531773" cy="1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9"/>
              </a:lnSpc>
            </a:pPr>
            <a:r>
              <a:rPr lang="en-US" sz="9129" spc="-365">
                <a:solidFill>
                  <a:srgbClr val="5E17EB"/>
                </a:solidFill>
                <a:latin typeface="Bebas Neue"/>
                <a:ea typeface="Bebas Neue"/>
                <a:cs typeface="Bebas Neue"/>
                <a:sym typeface="Bebas Neue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2495" y="4001252"/>
            <a:ext cx="527308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C</a:t>
            </a: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ategory Analysis helps us understand how users spend their money, both in terms of quantity and value.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0379" y="1992021"/>
            <a:ext cx="14048181" cy="6883608"/>
          </a:xfrm>
          <a:custGeom>
            <a:avLst/>
            <a:gdLst/>
            <a:ahLst/>
            <a:cxnLst/>
            <a:rect r="r" b="b" t="t" l="l"/>
            <a:pathLst>
              <a:path h="6883608" w="14048181">
                <a:moveTo>
                  <a:pt x="0" y="0"/>
                </a:moveTo>
                <a:lnTo>
                  <a:pt x="14048180" y="0"/>
                </a:lnTo>
                <a:lnTo>
                  <a:pt x="14048180" y="6883608"/>
                </a:lnTo>
                <a:lnTo>
                  <a:pt x="0" y="688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09238" y="5046764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0809" y="3508693"/>
            <a:ext cx="8925283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fresh fruits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9537" y="2684657"/>
            <a:ext cx="13588925" cy="6573643"/>
          </a:xfrm>
          <a:custGeom>
            <a:avLst/>
            <a:gdLst/>
            <a:ahLst/>
            <a:cxnLst/>
            <a:rect r="r" b="b" t="t" l="l"/>
            <a:pathLst>
              <a:path h="6573643" w="13588925">
                <a:moveTo>
                  <a:pt x="0" y="0"/>
                </a:moveTo>
                <a:lnTo>
                  <a:pt x="13588926" y="0"/>
                </a:lnTo>
                <a:lnTo>
                  <a:pt x="13588926" y="6573643"/>
                </a:lnTo>
                <a:lnTo>
                  <a:pt x="0" y="657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63562" y="3451410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92684"/>
            <a:ext cx="15844545" cy="7763827"/>
          </a:xfrm>
          <a:custGeom>
            <a:avLst/>
            <a:gdLst/>
            <a:ahLst/>
            <a:cxnLst/>
            <a:rect r="r" b="b" t="t" l="l"/>
            <a:pathLst>
              <a:path h="7763827" w="15844545">
                <a:moveTo>
                  <a:pt x="0" y="0"/>
                </a:moveTo>
                <a:lnTo>
                  <a:pt x="15844545" y="0"/>
                </a:lnTo>
                <a:lnTo>
                  <a:pt x="15844545" y="7763827"/>
                </a:lnTo>
                <a:lnTo>
                  <a:pt x="0" y="776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642801" y="2910233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34873" y="3508693"/>
            <a:ext cx="1997154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oil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568" y="1780739"/>
            <a:ext cx="15182865" cy="7477561"/>
          </a:xfrm>
          <a:custGeom>
            <a:avLst/>
            <a:gdLst/>
            <a:ahLst/>
            <a:cxnLst/>
            <a:rect r="r" b="b" t="t" l="l"/>
            <a:pathLst>
              <a:path h="7477561" w="15182865">
                <a:moveTo>
                  <a:pt x="0" y="0"/>
                </a:moveTo>
                <a:lnTo>
                  <a:pt x="15182864" y="0"/>
                </a:lnTo>
                <a:lnTo>
                  <a:pt x="15182864" y="7477561"/>
                </a:lnTo>
                <a:lnTo>
                  <a:pt x="0" y="7477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38302" y="7382901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037" y="1762498"/>
            <a:ext cx="15029178" cy="7495802"/>
          </a:xfrm>
          <a:custGeom>
            <a:avLst/>
            <a:gdLst/>
            <a:ahLst/>
            <a:cxnLst/>
            <a:rect r="r" b="b" t="t" l="l"/>
            <a:pathLst>
              <a:path h="7495802" w="15029178">
                <a:moveTo>
                  <a:pt x="0" y="0"/>
                </a:moveTo>
                <a:lnTo>
                  <a:pt x="15029178" y="0"/>
                </a:lnTo>
                <a:lnTo>
                  <a:pt x="15029178" y="7495802"/>
                </a:lnTo>
                <a:lnTo>
                  <a:pt x="0" y="749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65638" y="7398818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37724" y="3508693"/>
            <a:ext cx="10451663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packaged food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7708" y="1827387"/>
            <a:ext cx="14664976" cy="7204170"/>
          </a:xfrm>
          <a:custGeom>
            <a:avLst/>
            <a:gdLst/>
            <a:ahLst/>
            <a:cxnLst/>
            <a:rect r="r" b="b" t="t" l="l"/>
            <a:pathLst>
              <a:path h="7204170" w="14664976">
                <a:moveTo>
                  <a:pt x="0" y="0"/>
                </a:moveTo>
                <a:lnTo>
                  <a:pt x="14664976" y="0"/>
                </a:lnTo>
                <a:lnTo>
                  <a:pt x="14664976" y="7204170"/>
                </a:lnTo>
                <a:lnTo>
                  <a:pt x="0" y="7204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13121" y="7625274"/>
            <a:ext cx="1560440" cy="817103"/>
          </a:xfrm>
          <a:custGeom>
            <a:avLst/>
            <a:gdLst/>
            <a:ahLst/>
            <a:cxnLst/>
            <a:rect r="r" b="b" t="t" l="l"/>
            <a:pathLst>
              <a:path h="817103" w="1560440">
                <a:moveTo>
                  <a:pt x="0" y="0"/>
                </a:moveTo>
                <a:lnTo>
                  <a:pt x="1560439" y="0"/>
                </a:lnTo>
                <a:lnTo>
                  <a:pt x="1560439" y="817103"/>
                </a:lnTo>
                <a:lnTo>
                  <a:pt x="0" y="817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8506" y="1745731"/>
            <a:ext cx="14890988" cy="7352426"/>
          </a:xfrm>
          <a:custGeom>
            <a:avLst/>
            <a:gdLst/>
            <a:ahLst/>
            <a:cxnLst/>
            <a:rect r="r" b="b" t="t" l="l"/>
            <a:pathLst>
              <a:path h="7352426" w="14890988">
                <a:moveTo>
                  <a:pt x="0" y="0"/>
                </a:moveTo>
                <a:lnTo>
                  <a:pt x="14890988" y="0"/>
                </a:lnTo>
                <a:lnTo>
                  <a:pt x="14890988" y="7352425"/>
                </a:lnTo>
                <a:lnTo>
                  <a:pt x="0" y="73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73048"/>
            <a:ext cx="6096000" cy="5313952"/>
            <a:chOff x="0" y="0"/>
            <a:chExt cx="8128000" cy="70852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66" t="0" r="3203" b="0"/>
            <a:stretch>
              <a:fillRect/>
            </a:stretch>
          </p:blipFill>
          <p:spPr>
            <a:xfrm flipH="false" flipV="false">
              <a:off x="0" y="0"/>
              <a:ext cx="8128000" cy="70852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096000" y="4973048"/>
            <a:ext cx="6096000" cy="5313952"/>
            <a:chOff x="0" y="0"/>
            <a:chExt cx="8128000" cy="708526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7310" r="0" b="17310"/>
            <a:stretch>
              <a:fillRect/>
            </a:stretch>
          </p:blipFill>
          <p:spPr>
            <a:xfrm flipH="false" flipV="false">
              <a:off x="0" y="0"/>
              <a:ext cx="8128000" cy="708526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192000" y="4973048"/>
            <a:ext cx="6096000" cy="5313952"/>
            <a:chOff x="0" y="0"/>
            <a:chExt cx="8128000" cy="708526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3645" r="0" b="28167"/>
            <a:stretch>
              <a:fillRect/>
            </a:stretch>
          </p:blipFill>
          <p:spPr>
            <a:xfrm flipH="false" flipV="false">
              <a:off x="0" y="0"/>
              <a:ext cx="8128000" cy="708526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1247035" y="1614794"/>
            <a:ext cx="7393934" cy="134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499"/>
              </a:lnSpc>
            </a:pPr>
            <a:r>
              <a:rPr lang="en-US" sz="9129" spc="-365">
                <a:solidFill>
                  <a:srgbClr val="5E17EB"/>
                </a:solidFill>
                <a:latin typeface="Bebas Neue"/>
                <a:ea typeface="Bebas Neue"/>
                <a:cs typeface="Bebas Neue"/>
                <a:sym typeface="Bebas Neue"/>
              </a:rPr>
              <a:t>THE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5165" y="1339394"/>
            <a:ext cx="828727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Map the item code based on the ques</a:t>
            </a: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tionnaire, then group by the desired category, taking into account of total consumption quantity &amp; Value. Then plot the bar and KDE graphs.</a:t>
            </a:r>
          </a:p>
          <a:p>
            <a:pPr algn="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0119" t="0" r="-4011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429867" y="3508693"/>
            <a:ext cx="4007168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pules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326" y="1736329"/>
            <a:ext cx="15469349" cy="7521971"/>
          </a:xfrm>
          <a:custGeom>
            <a:avLst/>
            <a:gdLst/>
            <a:ahLst/>
            <a:cxnLst/>
            <a:rect r="r" b="b" t="t" l="l"/>
            <a:pathLst>
              <a:path h="7521971" w="15469349">
                <a:moveTo>
                  <a:pt x="0" y="0"/>
                </a:moveTo>
                <a:lnTo>
                  <a:pt x="15469348" y="0"/>
                </a:lnTo>
                <a:lnTo>
                  <a:pt x="15469348" y="7521971"/>
                </a:lnTo>
                <a:lnTo>
                  <a:pt x="0" y="752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833804" y="2369056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8" y="0"/>
                </a:lnTo>
                <a:lnTo>
                  <a:pt x="1478358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533" y="1654625"/>
            <a:ext cx="15438933" cy="7603675"/>
          </a:xfrm>
          <a:custGeom>
            <a:avLst/>
            <a:gdLst/>
            <a:ahLst/>
            <a:cxnLst/>
            <a:rect r="r" b="b" t="t" l="l"/>
            <a:pathLst>
              <a:path h="7603675" w="15438933">
                <a:moveTo>
                  <a:pt x="0" y="0"/>
                </a:moveTo>
                <a:lnTo>
                  <a:pt x="15438934" y="0"/>
                </a:lnTo>
                <a:lnTo>
                  <a:pt x="15438934" y="7603675"/>
                </a:lnTo>
                <a:lnTo>
                  <a:pt x="0" y="760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992974" y="2225804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1"/>
                </a:lnTo>
                <a:lnTo>
                  <a:pt x="0" y="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6234" t="0" r="-15068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600174" y="3508693"/>
            <a:ext cx="7666554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salt sugar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7668" y="1716157"/>
            <a:ext cx="14267372" cy="7062349"/>
          </a:xfrm>
          <a:custGeom>
            <a:avLst/>
            <a:gdLst/>
            <a:ahLst/>
            <a:cxnLst/>
            <a:rect r="r" b="b" t="t" l="l"/>
            <a:pathLst>
              <a:path h="7062349" w="14267372">
                <a:moveTo>
                  <a:pt x="0" y="0"/>
                </a:moveTo>
                <a:lnTo>
                  <a:pt x="14267371" y="0"/>
                </a:lnTo>
                <a:lnTo>
                  <a:pt x="14267371" y="7062349"/>
                </a:lnTo>
                <a:lnTo>
                  <a:pt x="0" y="706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17668" y="7351067"/>
            <a:ext cx="1255322" cy="657332"/>
          </a:xfrm>
          <a:custGeom>
            <a:avLst/>
            <a:gdLst/>
            <a:ahLst/>
            <a:cxnLst/>
            <a:rect r="r" b="b" t="t" l="l"/>
            <a:pathLst>
              <a:path h="657332" w="1255322">
                <a:moveTo>
                  <a:pt x="0" y="0"/>
                </a:moveTo>
                <a:lnTo>
                  <a:pt x="1255322" y="0"/>
                </a:lnTo>
                <a:lnTo>
                  <a:pt x="1255322" y="657333"/>
                </a:lnTo>
                <a:lnTo>
                  <a:pt x="0" y="657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057" y="1558587"/>
            <a:ext cx="14872057" cy="7361668"/>
          </a:xfrm>
          <a:custGeom>
            <a:avLst/>
            <a:gdLst/>
            <a:ahLst/>
            <a:cxnLst/>
            <a:rect r="r" b="b" t="t" l="l"/>
            <a:pathLst>
              <a:path h="7361668" w="14872057">
                <a:moveTo>
                  <a:pt x="0" y="0"/>
                </a:moveTo>
                <a:lnTo>
                  <a:pt x="14872057" y="0"/>
                </a:lnTo>
                <a:lnTo>
                  <a:pt x="14872057" y="7361668"/>
                </a:lnTo>
                <a:lnTo>
                  <a:pt x="0" y="736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0241" y="7434949"/>
            <a:ext cx="1409357" cy="737991"/>
          </a:xfrm>
          <a:custGeom>
            <a:avLst/>
            <a:gdLst/>
            <a:ahLst/>
            <a:cxnLst/>
            <a:rect r="r" b="b" t="t" l="l"/>
            <a:pathLst>
              <a:path h="737991" w="1409357">
                <a:moveTo>
                  <a:pt x="0" y="0"/>
                </a:moveTo>
                <a:lnTo>
                  <a:pt x="1409357" y="0"/>
                </a:lnTo>
                <a:lnTo>
                  <a:pt x="1409357" y="737991"/>
                </a:lnTo>
                <a:lnTo>
                  <a:pt x="0" y="73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4991" y="3508693"/>
            <a:ext cx="8676918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served food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285" t="0" r="-39285" b="0"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7793" y="2311584"/>
            <a:ext cx="15012413" cy="7224724"/>
          </a:xfrm>
          <a:custGeom>
            <a:avLst/>
            <a:gdLst/>
            <a:ahLst/>
            <a:cxnLst/>
            <a:rect r="r" b="b" t="t" l="l"/>
            <a:pathLst>
              <a:path h="7224724" w="15012413">
                <a:moveTo>
                  <a:pt x="0" y="0"/>
                </a:moveTo>
                <a:lnTo>
                  <a:pt x="15012414" y="0"/>
                </a:lnTo>
                <a:lnTo>
                  <a:pt x="15012414" y="7224724"/>
                </a:lnTo>
                <a:lnTo>
                  <a:pt x="0" y="722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15812" y="4852103"/>
            <a:ext cx="1478358" cy="774122"/>
          </a:xfrm>
          <a:custGeom>
            <a:avLst/>
            <a:gdLst/>
            <a:ahLst/>
            <a:cxnLst/>
            <a:rect r="r" b="b" t="t" l="l"/>
            <a:pathLst>
              <a:path h="774122" w="1478358">
                <a:moveTo>
                  <a:pt x="0" y="0"/>
                </a:moveTo>
                <a:lnTo>
                  <a:pt x="1478357" y="0"/>
                </a:lnTo>
                <a:lnTo>
                  <a:pt x="1478357" y="774122"/>
                </a:lnTo>
                <a:lnTo>
                  <a:pt x="0" y="77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116" y="1977894"/>
            <a:ext cx="15121769" cy="7447471"/>
          </a:xfrm>
          <a:custGeom>
            <a:avLst/>
            <a:gdLst/>
            <a:ahLst/>
            <a:cxnLst/>
            <a:rect r="r" b="b" t="t" l="l"/>
            <a:pathLst>
              <a:path h="7447471" w="15121769">
                <a:moveTo>
                  <a:pt x="0" y="0"/>
                </a:moveTo>
                <a:lnTo>
                  <a:pt x="15121768" y="0"/>
                </a:lnTo>
                <a:lnTo>
                  <a:pt x="15121768" y="7447471"/>
                </a:lnTo>
                <a:lnTo>
                  <a:pt x="0" y="744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99957" y="3508693"/>
            <a:ext cx="4466987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spices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602892" cy="10287000"/>
            <a:chOff x="0" y="0"/>
            <a:chExt cx="880385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6886" t="0" r="10349" b="0"/>
            <a:stretch>
              <a:fillRect/>
            </a:stretch>
          </p:blipFill>
          <p:spPr>
            <a:xfrm flipH="false" flipV="false">
              <a:off x="0" y="0"/>
              <a:ext cx="8803856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037595" y="4406942"/>
            <a:ext cx="8865934" cy="15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81"/>
              </a:lnSpc>
            </a:pPr>
            <a:r>
              <a:rPr lang="en-US" sz="9129">
                <a:solidFill>
                  <a:srgbClr val="5E17EB"/>
                </a:solidFill>
                <a:latin typeface="Bebas Neue"/>
                <a:ea typeface="Bebas Neue"/>
                <a:cs typeface="Bebas Neue"/>
                <a:sym typeface="Bebas Neue"/>
              </a:rPr>
              <a:t>WHAT WE 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34202" y="6550993"/>
            <a:ext cx="576888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- Category-wise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- Distribution and frequency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- Per Category item purchase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2635" y="1738667"/>
            <a:ext cx="15506665" cy="7675799"/>
          </a:xfrm>
          <a:custGeom>
            <a:avLst/>
            <a:gdLst/>
            <a:ahLst/>
            <a:cxnLst/>
            <a:rect r="r" b="b" t="t" l="l"/>
            <a:pathLst>
              <a:path h="7675799" w="15506665">
                <a:moveTo>
                  <a:pt x="0" y="0"/>
                </a:moveTo>
                <a:lnTo>
                  <a:pt x="15506665" y="0"/>
                </a:lnTo>
                <a:lnTo>
                  <a:pt x="15506665" y="7675799"/>
                </a:lnTo>
                <a:lnTo>
                  <a:pt x="0" y="767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097" y="1965550"/>
            <a:ext cx="15232898" cy="7292750"/>
          </a:xfrm>
          <a:custGeom>
            <a:avLst/>
            <a:gdLst/>
            <a:ahLst/>
            <a:cxnLst/>
            <a:rect r="r" b="b" t="t" l="l"/>
            <a:pathLst>
              <a:path h="7292750" w="15232898">
                <a:moveTo>
                  <a:pt x="0" y="0"/>
                </a:moveTo>
                <a:lnTo>
                  <a:pt x="15232898" y="0"/>
                </a:lnTo>
                <a:lnTo>
                  <a:pt x="15232898" y="7292750"/>
                </a:lnTo>
                <a:lnTo>
                  <a:pt x="0" y="7292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96160" y="3508693"/>
            <a:ext cx="8074581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vegetables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8792" y="372111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371" y="3129895"/>
            <a:ext cx="18009258" cy="2514165"/>
          </a:xfrm>
          <a:custGeom>
            <a:avLst/>
            <a:gdLst/>
            <a:ahLst/>
            <a:cxnLst/>
            <a:rect r="r" b="b" t="t" l="l"/>
            <a:pathLst>
              <a:path h="2514165" w="18009258">
                <a:moveTo>
                  <a:pt x="0" y="0"/>
                </a:moveTo>
                <a:lnTo>
                  <a:pt x="18009258" y="0"/>
                </a:lnTo>
                <a:lnTo>
                  <a:pt x="18009258" y="2514164"/>
                </a:lnTo>
                <a:lnTo>
                  <a:pt x="0" y="251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73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71" y="6306519"/>
            <a:ext cx="18009258" cy="2514165"/>
          </a:xfrm>
          <a:custGeom>
            <a:avLst/>
            <a:gdLst/>
            <a:ahLst/>
            <a:cxnLst/>
            <a:rect r="r" b="b" t="t" l="l"/>
            <a:pathLst>
              <a:path h="2514165" w="18009258">
                <a:moveTo>
                  <a:pt x="0" y="0"/>
                </a:moveTo>
                <a:lnTo>
                  <a:pt x="18009258" y="0"/>
                </a:lnTo>
                <a:lnTo>
                  <a:pt x="18009258" y="2514164"/>
                </a:lnTo>
                <a:lnTo>
                  <a:pt x="0" y="251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0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26766" y="1166730"/>
            <a:ext cx="714851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567" y="1738667"/>
            <a:ext cx="15405688" cy="7625815"/>
          </a:xfrm>
          <a:custGeom>
            <a:avLst/>
            <a:gdLst/>
            <a:ahLst/>
            <a:cxnLst/>
            <a:rect r="r" b="b" t="t" l="l"/>
            <a:pathLst>
              <a:path h="7625815" w="15405688">
                <a:moveTo>
                  <a:pt x="0" y="0"/>
                </a:moveTo>
                <a:lnTo>
                  <a:pt x="15405688" y="0"/>
                </a:lnTo>
                <a:lnTo>
                  <a:pt x="15405688" y="7625816"/>
                </a:lnTo>
                <a:lnTo>
                  <a:pt x="0" y="7625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17447" y="729615"/>
            <a:ext cx="1924884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quantity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2289" y="1992434"/>
            <a:ext cx="15156184" cy="7502311"/>
          </a:xfrm>
          <a:custGeom>
            <a:avLst/>
            <a:gdLst/>
            <a:ahLst/>
            <a:cxnLst/>
            <a:rect r="r" b="b" t="t" l="l"/>
            <a:pathLst>
              <a:path h="7502311" w="15156184">
                <a:moveTo>
                  <a:pt x="0" y="0"/>
                </a:moveTo>
                <a:lnTo>
                  <a:pt x="15156184" y="0"/>
                </a:lnTo>
                <a:lnTo>
                  <a:pt x="15156184" y="7502311"/>
                </a:lnTo>
                <a:lnTo>
                  <a:pt x="0" y="750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444" y="729615"/>
            <a:ext cx="1588889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Total  value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5395" y="0"/>
            <a:ext cx="4539320" cy="5707782"/>
            <a:chOff x="0" y="0"/>
            <a:chExt cx="6052426" cy="76103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112" r="0" b="8112"/>
            <a:stretch>
              <a:fillRect/>
            </a:stretch>
          </p:blipFill>
          <p:spPr>
            <a:xfrm flipH="false" flipV="false">
              <a:off x="0" y="0"/>
              <a:ext cx="6052426" cy="76103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009589" y="0"/>
            <a:ext cx="3278411" cy="10287000"/>
            <a:chOff x="0" y="0"/>
            <a:chExt cx="4371214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6082" t="0" r="26082" b="0"/>
            <a:stretch>
              <a:fillRect/>
            </a:stretch>
          </p:blipFill>
          <p:spPr>
            <a:xfrm flipH="false" flipV="false">
              <a:off x="0" y="0"/>
              <a:ext cx="4371214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2044189" y="1226675"/>
            <a:ext cx="11064581" cy="134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499"/>
              </a:lnSpc>
            </a:pPr>
            <a:r>
              <a:rPr lang="en-US" sz="9129" spc="-365">
                <a:solidFill>
                  <a:srgbClr val="5E17EB"/>
                </a:solidFill>
                <a:latin typeface="Bebas Neue"/>
                <a:ea typeface="Bebas Neue"/>
                <a:cs typeface="Bebas Neue"/>
                <a:sym typeface="Bebas Neue"/>
              </a:rPr>
              <a:t>SOURCES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463" y="3490920"/>
            <a:ext cx="646604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u="sng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  <a:hlinkClick r:id="rId4" tooltip="https://github.com/Rudra-G-23/rural-financial-inclusion-govt-scheme-recommendation/blob/main/parquet-data/lev-05/notebooks/lev-05-05-item-code.ipynb"/>
              </a:rPr>
              <a:t>Notebook 05 05 Link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3463" y="4248165"/>
            <a:ext cx="646604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u="sng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  <a:hlinkClick r:id="rId5" tooltip="https://github.com/Rudra-G-23/rural-financial-inclusion-govt-scheme-recommendation/blob/main/parquet-data/lev-06/notebooks/lev-06-05-item-code.ipynb"/>
              </a:rPr>
              <a:t>Notebook 06 05 Link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33463" y="5010165"/>
            <a:ext cx="646604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u="sng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  <a:hlinkClick r:id="rId6" tooltip="https://github.com/Rudra-G-23/rural-financial-inclusion-govt-scheme-recommendation/blob/main/parquet-data/all-level/mapping-item-code.md"/>
              </a:rPr>
              <a:t>Mapping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6332" y="1028700"/>
            <a:ext cx="6637520" cy="8229600"/>
            <a:chOff x="0" y="0"/>
            <a:chExt cx="8850026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697" r="0" b="8697"/>
            <a:stretch>
              <a:fillRect/>
            </a:stretch>
          </p:blipFill>
          <p:spPr>
            <a:xfrm flipH="true" flipV="false">
              <a:off x="0" y="0"/>
              <a:ext cx="8850026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049605" y="4268873"/>
            <a:ext cx="7463008" cy="156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4"/>
              </a:lnSpc>
            </a:pPr>
            <a:r>
              <a:rPr lang="en-US" sz="9131">
                <a:solidFill>
                  <a:srgbClr val="614626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81670"/>
            <a:ext cx="312678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RUDRA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PRASAD </a:t>
            </a: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BHUYAN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9594"/>
            <a:ext cx="18288000" cy="4557406"/>
            <a:chOff x="0" y="0"/>
            <a:chExt cx="24384000" cy="60765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98" r="0" b="31298"/>
            <a:stretch>
              <a:fillRect/>
            </a:stretch>
          </p:blipFill>
          <p:spPr>
            <a:xfrm flipH="false" flipV="false">
              <a:off x="0" y="0"/>
              <a:ext cx="24384000" cy="607654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90302" y="1913220"/>
            <a:ext cx="7393934" cy="134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499"/>
              </a:lnSpc>
            </a:pPr>
            <a:r>
              <a:rPr lang="en-US" sz="9129" spc="-365">
                <a:solidFill>
                  <a:srgbClr val="5E17EB"/>
                </a:solidFill>
                <a:latin typeface="Bebas Neue"/>
                <a:ea typeface="Bebas Neue"/>
                <a:cs typeface="Bebas Neue"/>
                <a:sym typeface="Bebas Neue"/>
              </a:rPr>
              <a:t>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3861" y="3180458"/>
            <a:ext cx="25007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3861" y="2298043"/>
            <a:ext cx="2500750" cy="93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8"/>
              </a:lnSpc>
            </a:pPr>
            <a:r>
              <a:rPr lang="en-US" sz="5384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7012" y="2874070"/>
            <a:ext cx="2174328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CEREALS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Mil</a:t>
            </a:r>
            <a:r>
              <a:rPr lang="en-US" sz="2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K PRODUCT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VEGETABLES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3323" y="2355193"/>
            <a:ext cx="38218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14626"/>
                </a:solidFill>
                <a:latin typeface="PT Sans"/>
                <a:ea typeface="PT Sans"/>
                <a:cs typeface="PT Sans"/>
                <a:sym typeface="PT Sans"/>
              </a:rPr>
              <a:t>MOST PURCHASE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7741" y="3508693"/>
            <a:ext cx="6591419" cy="293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b="true" sz="17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390" y="-622894"/>
            <a:ext cx="2086181" cy="11427533"/>
            <a:chOff x="0" y="0"/>
            <a:chExt cx="549447" cy="3009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447" cy="3009721"/>
            </a:xfrm>
            <a:custGeom>
              <a:avLst/>
              <a:gdLst/>
              <a:ahLst/>
              <a:cxnLst/>
              <a:rect r="r" b="b" t="t" l="l"/>
              <a:pathLst>
                <a:path h="3009721" w="549447">
                  <a:moveTo>
                    <a:pt x="0" y="0"/>
                  </a:moveTo>
                  <a:lnTo>
                    <a:pt x="549447" y="0"/>
                  </a:lnTo>
                  <a:lnTo>
                    <a:pt x="549447" y="3009721"/>
                  </a:lnTo>
                  <a:lnTo>
                    <a:pt x="0" y="3009721"/>
                  </a:lnTo>
                  <a:close/>
                </a:path>
              </a:pathLst>
            </a:custGeom>
            <a:solidFill>
              <a:srgbClr val="A4EB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9447" cy="3047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0311" y="2895900"/>
            <a:ext cx="16618989" cy="3801594"/>
          </a:xfrm>
          <a:custGeom>
            <a:avLst/>
            <a:gdLst/>
            <a:ahLst/>
            <a:cxnLst/>
            <a:rect r="r" b="b" t="t" l="l"/>
            <a:pathLst>
              <a:path h="3801594" w="16618989">
                <a:moveTo>
                  <a:pt x="0" y="0"/>
                </a:moveTo>
                <a:lnTo>
                  <a:pt x="16618989" y="0"/>
                </a:lnTo>
                <a:lnTo>
                  <a:pt x="16618989" y="3801594"/>
                </a:lnTo>
                <a:lnTo>
                  <a:pt x="0" y="380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962025"/>
            <a:ext cx="700326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896" y="1583342"/>
            <a:ext cx="16230600" cy="8034147"/>
          </a:xfrm>
          <a:custGeom>
            <a:avLst/>
            <a:gdLst/>
            <a:ahLst/>
            <a:cxnLst/>
            <a:rect r="r" b="b" t="t" l="l"/>
            <a:pathLst>
              <a:path h="8034147" w="16230600">
                <a:moveTo>
                  <a:pt x="0" y="0"/>
                </a:moveTo>
                <a:lnTo>
                  <a:pt x="16230600" y="0"/>
                </a:lnTo>
                <a:lnTo>
                  <a:pt x="16230600" y="8034147"/>
                </a:lnTo>
                <a:lnTo>
                  <a:pt x="0" y="80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99997" y="729615"/>
            <a:ext cx="308800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Quantity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78087"/>
            <a:ext cx="16501222" cy="8168105"/>
          </a:xfrm>
          <a:custGeom>
            <a:avLst/>
            <a:gdLst/>
            <a:ahLst/>
            <a:cxnLst/>
            <a:rect r="r" b="b" t="t" l="l"/>
            <a:pathLst>
              <a:path h="8168105" w="16501222">
                <a:moveTo>
                  <a:pt x="0" y="0"/>
                </a:moveTo>
                <a:lnTo>
                  <a:pt x="16501222" y="0"/>
                </a:lnTo>
                <a:lnTo>
                  <a:pt x="16501222" y="8168105"/>
                </a:lnTo>
                <a:lnTo>
                  <a:pt x="0" y="816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97522" y="729615"/>
            <a:ext cx="2692956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5E17E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Total Value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DAG4FMHItkc</dc:identifier>
  <dcterms:modified xsi:type="dcterms:W3CDTF">2011-08-01T06:04:30Z</dcterms:modified>
  <cp:revision>1</cp:revision>
  <dc:title>Category Analysis</dc:title>
</cp:coreProperties>
</file>